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82" r:id="rId10"/>
    <p:sldId id="265" r:id="rId11"/>
    <p:sldId id="280" r:id="rId12"/>
    <p:sldId id="283" r:id="rId13"/>
    <p:sldId id="284" r:id="rId14"/>
    <p:sldId id="285" r:id="rId15"/>
    <p:sldId id="290" r:id="rId16"/>
    <p:sldId id="289" r:id="rId17"/>
    <p:sldId id="286" r:id="rId18"/>
    <p:sldId id="287" r:id="rId19"/>
    <p:sldId id="288" r:id="rId20"/>
    <p:sldId id="291" r:id="rId21"/>
    <p:sldId id="292" r:id="rId22"/>
    <p:sldId id="293" r:id="rId23"/>
    <p:sldId id="272" r:id="rId2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1pPr>
    <a:lvl2pPr marL="0" marR="0" indent="457189"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2pPr>
    <a:lvl3pPr marL="0" marR="0" indent="914377"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3pPr>
    <a:lvl4pPr marL="0" marR="0" indent="1371565"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4pPr>
    <a:lvl5pPr marL="0" marR="0" indent="1828754"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5pPr>
    <a:lvl6pPr marL="0" marR="0" indent="2285943"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6pPr>
    <a:lvl7pPr marL="0" marR="0" indent="2743131"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7pPr>
    <a:lvl8pPr marL="0" marR="0" indent="3200319"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8pPr>
    <a:lvl9pPr marL="0" marR="0" indent="3657508"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7E7"/>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9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1143000" y="685800"/>
            <a:ext cx="4572000" cy="3429000"/>
          </a:xfrm>
          <a:prstGeom prst="rect">
            <a:avLst/>
          </a:prstGeom>
        </p:spPr>
        <p:txBody>
          <a:bodyPr/>
          <a:lstStyle/>
          <a:p>
            <a:endParaRPr/>
          </a:p>
        </p:txBody>
      </p:sp>
      <p:sp>
        <p:nvSpPr>
          <p:cNvPr id="60" name="Shape 6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213673291"/>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a:spLocks noGrp="1" noRot="1" noChangeAspect="1"/>
          </p:cNvSpPr>
          <p:nvPr>
            <p:ph type="sldImg"/>
          </p:nvPr>
        </p:nvSpPr>
        <p:spPr>
          <a:xfrm>
            <a:off x="381000" y="685800"/>
            <a:ext cx="6096000" cy="3429000"/>
          </a:xfrm>
          <a:prstGeom prst="rect">
            <a:avLst/>
          </a:prstGeom>
        </p:spPr>
        <p:txBody>
          <a:bodyPr/>
          <a:lstStyle/>
          <a:p>
            <a:endParaRPr/>
          </a:p>
        </p:txBody>
      </p:sp>
      <p:sp>
        <p:nvSpPr>
          <p:cNvPr id="83" name="Shape 8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971664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 name="TITLE"/>
          <p:cNvSpPr txBox="1">
            <a:spLocks noGrp="1"/>
          </p:cNvSpPr>
          <p:nvPr>
            <p:ph type="title" hasCustomPrompt="1"/>
          </p:nvPr>
        </p:nvSpPr>
        <p:spPr>
          <a:xfrm>
            <a:off x="0" y="2275826"/>
            <a:ext cx="12192000" cy="564911"/>
          </a:xfrm>
          <a:prstGeom prst="rect">
            <a:avLst/>
          </a:prstGeom>
        </p:spPr>
        <p:txBody>
          <a:bodyPr/>
          <a:lstStyle>
            <a:lvl1pPr>
              <a:defRPr sz="3600">
                <a:solidFill>
                  <a:srgbClr val="17375E"/>
                </a:solidFill>
              </a:defRPr>
            </a:lvl1pPr>
          </a:lstStyle>
          <a:p>
            <a:r>
              <a:t>TITLE</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 name="Title Text"/>
          <p:cNvSpPr txBox="1">
            <a:spLocks noGrp="1"/>
          </p:cNvSpPr>
          <p:nvPr>
            <p:ph type="title"/>
          </p:nvPr>
        </p:nvSpPr>
        <p:spPr>
          <a:xfrm>
            <a:off x="762000" y="427039"/>
            <a:ext cx="10972800" cy="1143001"/>
          </a:xfrm>
          <a:prstGeom prst="rect">
            <a:avLst/>
          </a:prstGeom>
        </p:spPr>
        <p:txBody>
          <a:bodyPr/>
          <a:lstStyle/>
          <a:p>
            <a:r>
              <a:t>Title Text</a:t>
            </a:r>
          </a:p>
        </p:txBody>
      </p:sp>
      <p:sp>
        <p:nvSpPr>
          <p:cNvPr id="27" name="Body Level One…"/>
          <p:cNvSpPr txBox="1">
            <a:spLocks noGrp="1"/>
          </p:cNvSpPr>
          <p:nvPr>
            <p:ph type="body" idx="1" hasCustomPrompt="1"/>
          </p:nvPr>
        </p:nvSpPr>
        <p:spPr>
          <a:xfrm>
            <a:off x="762000" y="1752600"/>
            <a:ext cx="10972800" cy="4525964"/>
          </a:xfrm>
          <a:prstGeom prst="rect">
            <a:avLst/>
          </a:prstGeom>
        </p:spPr>
        <p:txBody>
          <a:bodyPr/>
          <a:lstStyle/>
          <a:p>
            <a:r>
              <a:t>Text</a:t>
            </a:r>
          </a:p>
          <a:p>
            <a:pPr lvl="1"/>
            <a:endParaRPr/>
          </a:p>
          <a:p>
            <a:pPr lvl="2"/>
            <a:endParaRPr/>
          </a:p>
          <a:p>
            <a:pPr lvl="3"/>
            <a:endParaRPr/>
          </a:p>
          <a:p>
            <a:pPr lvl="4"/>
            <a:endParaRPr/>
          </a:p>
        </p:txBody>
      </p:sp>
      <p:sp>
        <p:nvSpPr>
          <p:cNvPr id="28" name="Slide Number Placeholder 5"/>
          <p:cNvSpPr txBox="1"/>
          <p:nvPr/>
        </p:nvSpPr>
        <p:spPr>
          <a:xfrm>
            <a:off x="8935718" y="6567163"/>
            <a:ext cx="2753364" cy="248304"/>
          </a:xfrm>
          <a:prstGeom prst="rect">
            <a:avLst/>
          </a:prstGeom>
          <a:ln w="12700">
            <a:miter lim="400000"/>
          </a:ln>
        </p:spPr>
        <p:txBody>
          <a:bodyPr lIns="45718" tIns="45718" rIns="45718" bIns="45718" anchor="ctr">
            <a:spAutoFit/>
          </a:bodyPr>
          <a:lstStyle/>
          <a:p>
            <a:pPr algn="r">
              <a:defRPr sz="1200">
                <a:solidFill>
                  <a:srgbClr val="888888"/>
                </a:solidFill>
              </a:defRPr>
            </a:pPr>
            <a:endParaRP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 name="SEPARATOR"/>
          <p:cNvSpPr txBox="1">
            <a:spLocks noGrp="1"/>
          </p:cNvSpPr>
          <p:nvPr>
            <p:ph type="title" hasCustomPrompt="1"/>
          </p:nvPr>
        </p:nvSpPr>
        <p:spPr>
          <a:xfrm>
            <a:off x="0" y="2275826"/>
            <a:ext cx="12192000" cy="564911"/>
          </a:xfrm>
          <a:prstGeom prst="rect">
            <a:avLst/>
          </a:prstGeom>
        </p:spPr>
        <p:txBody>
          <a:bodyPr/>
          <a:lstStyle>
            <a:lvl1pPr>
              <a:defRPr sz="3600">
                <a:solidFill>
                  <a:srgbClr val="17375E"/>
                </a:solidFill>
              </a:defRPr>
            </a:lvl1pPr>
          </a:lstStyle>
          <a:p>
            <a:r>
              <a:t>SEPARATOR</a:t>
            </a: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 name="Title Text"/>
          <p:cNvSpPr txBox="1">
            <a:spLocks noGrp="1"/>
          </p:cNvSpPr>
          <p:nvPr>
            <p:ph type="title"/>
          </p:nvPr>
        </p:nvSpPr>
        <p:spPr>
          <a:xfrm>
            <a:off x="5332474" y="614298"/>
            <a:ext cx="1527049" cy="696595"/>
          </a:xfrm>
          <a:prstGeom prst="rect">
            <a:avLst/>
          </a:prstGeom>
        </p:spPr>
        <p:txBody>
          <a:bodyPr lIns="0" tIns="0" rIns="0" bIns="0" anchor="t"/>
          <a:lstStyle>
            <a:lvl1pPr algn="l"/>
          </a:lstStyle>
          <a:p>
            <a:r>
              <a:t>Title Text</a:t>
            </a:r>
          </a:p>
        </p:txBody>
      </p:sp>
      <p:sp>
        <p:nvSpPr>
          <p:cNvPr id="52" name="Body Level One…"/>
          <p:cNvSpPr txBox="1">
            <a:spLocks noGrp="1"/>
          </p:cNvSpPr>
          <p:nvPr>
            <p:ph type="body" idx="1"/>
          </p:nvPr>
        </p:nvSpPr>
        <p:spPr>
          <a:xfrm>
            <a:off x="211631" y="2104135"/>
            <a:ext cx="11457307" cy="4599306"/>
          </a:xfrm>
          <a:prstGeom prst="rect">
            <a:avLst/>
          </a:prstGeom>
        </p:spPr>
        <p:txBody>
          <a:bodyPr lIns="0" tIns="0" rIns="0" bIns="0"/>
          <a:lstStyle>
            <a:lvl1pPr marL="228600" indent="0">
              <a:spcBef>
                <a:spcPts val="0"/>
              </a:spcBef>
              <a:buSzTx/>
              <a:buFontTx/>
              <a:buNone/>
              <a:defRPr sz="2000" b="1">
                <a:solidFill>
                  <a:srgbClr val="C00000"/>
                </a:solidFill>
                <a:latin typeface="Courier New"/>
                <a:ea typeface="Courier New"/>
                <a:cs typeface="Courier New"/>
                <a:sym typeface="Courier New"/>
              </a:defRPr>
            </a:lvl1pPr>
            <a:lvl2pPr marL="228600" indent="457200">
              <a:spcBef>
                <a:spcPts val="0"/>
              </a:spcBef>
              <a:buSzTx/>
              <a:buFontTx/>
              <a:buNone/>
              <a:defRPr sz="2000" b="1">
                <a:solidFill>
                  <a:srgbClr val="C00000"/>
                </a:solidFill>
                <a:latin typeface="Courier New"/>
                <a:ea typeface="Courier New"/>
                <a:cs typeface="Courier New"/>
                <a:sym typeface="Courier New"/>
              </a:defRPr>
            </a:lvl2pPr>
            <a:lvl3pPr marL="228600" indent="914400">
              <a:spcBef>
                <a:spcPts val="0"/>
              </a:spcBef>
              <a:buSzTx/>
              <a:buFontTx/>
              <a:buNone/>
              <a:defRPr sz="2000" b="1">
                <a:solidFill>
                  <a:srgbClr val="C00000"/>
                </a:solidFill>
                <a:latin typeface="Courier New"/>
                <a:ea typeface="Courier New"/>
                <a:cs typeface="Courier New"/>
                <a:sym typeface="Courier New"/>
              </a:defRPr>
            </a:lvl3pPr>
            <a:lvl4pPr marL="228600" indent="1371600">
              <a:spcBef>
                <a:spcPts val="0"/>
              </a:spcBef>
              <a:buSzTx/>
              <a:buFontTx/>
              <a:buNone/>
              <a:defRPr sz="2000" b="1">
                <a:solidFill>
                  <a:srgbClr val="C00000"/>
                </a:solidFill>
                <a:latin typeface="Courier New"/>
                <a:ea typeface="Courier New"/>
                <a:cs typeface="Courier New"/>
                <a:sym typeface="Courier New"/>
              </a:defRPr>
            </a:lvl4pPr>
            <a:lvl5pPr marL="228600" indent="1828800">
              <a:spcBef>
                <a:spcPts val="0"/>
              </a:spcBef>
              <a:buSzTx/>
              <a:buFontTx/>
              <a:buNone/>
              <a:defRPr sz="2000" b="1">
                <a:solidFill>
                  <a:srgbClr val="C00000"/>
                </a:solidFill>
                <a:latin typeface="Courier New"/>
                <a:ea typeface="Courier New"/>
                <a:cs typeface="Courier New"/>
                <a:sym typeface="Courier New"/>
              </a:defRPr>
            </a:lvl5pPr>
          </a:lstStyle>
          <a:p>
            <a:r>
              <a:t>Body Level One</a:t>
            </a:r>
          </a:p>
          <a:p>
            <a:pPr lvl="1"/>
            <a:r>
              <a:t>Body Level Two</a:t>
            </a:r>
          </a:p>
          <a:p>
            <a:pPr lvl="2"/>
            <a:r>
              <a:t>Body Level Three</a:t>
            </a:r>
          </a:p>
          <a:p>
            <a:pPr lvl="3"/>
            <a:r>
              <a:t>Body Level Four</a:t>
            </a:r>
          </a:p>
          <a:p>
            <a:pPr lvl="4"/>
            <a:r>
              <a:t>Body Level Five</a:t>
            </a:r>
          </a:p>
        </p:txBody>
      </p:sp>
      <p:sp>
        <p:nvSpPr>
          <p:cNvPr id="53" name="Slide Number"/>
          <p:cNvSpPr txBox="1">
            <a:spLocks noGrp="1"/>
          </p:cNvSpPr>
          <p:nvPr>
            <p:ph type="sldNum" sz="quarter" idx="2"/>
          </p:nvPr>
        </p:nvSpPr>
        <p:spPr>
          <a:xfrm>
            <a:off x="11462766" y="6617919"/>
            <a:ext cx="192584" cy="156866"/>
          </a:xfrm>
          <a:prstGeom prst="rect">
            <a:avLst/>
          </a:prstGeom>
        </p:spPr>
        <p:txBody>
          <a:bodyPr lIns="0" tIns="0" rIns="0" bIns="0" anchor="t"/>
          <a:lstStyle>
            <a:lvl1pPr indent="25400" algn="l">
              <a:lnSpc>
                <a:spcPct val="103332"/>
              </a:lnSpc>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4"/>
            <a:ext cx="10972800" cy="15081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323778" y="6414763"/>
            <a:ext cx="258623" cy="248303"/>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457189"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342890" marR="0" indent="-34289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52" marR="0" indent="-326564"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168" marR="0" indent="-304791"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16"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05"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693"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882"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070"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259" marR="0" indent="-365750" algn="l" defTabSz="457189"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189"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377"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565"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754"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5943"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131"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319"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508" algn="r" defTabSz="45718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noGrp="1"/>
          </p:cNvSpPr>
          <p:nvPr>
            <p:ph type="title"/>
          </p:nvPr>
        </p:nvSpPr>
        <p:spPr>
          <a:prstGeom prst="rect">
            <a:avLst/>
          </a:prstGeom>
        </p:spPr>
        <p:txBody>
          <a:bodyPr/>
          <a:lstStyle>
            <a:lvl1pPr>
              <a:defRPr sz="3600">
                <a:latin typeface="Times New Roman"/>
                <a:ea typeface="Times New Roman"/>
                <a:cs typeface="Times New Roman"/>
                <a:sym typeface="Times New Roman"/>
              </a:defRPr>
            </a:lvl1pPr>
          </a:lstStyle>
          <a:p>
            <a:r>
              <a:rPr lang="en-IN" b="1" dirty="0"/>
              <a:t>Windows</a:t>
            </a:r>
            <a:endParaRPr b="1" dirty="0"/>
          </a:p>
        </p:txBody>
      </p:sp>
      <p:sp>
        <p:nvSpPr>
          <p:cNvPr id="101" name="Content Placeholder 2"/>
          <p:cNvSpPr txBox="1">
            <a:spLocks noGrp="1"/>
          </p:cNvSpPr>
          <p:nvPr>
            <p:ph type="body" idx="1"/>
          </p:nvPr>
        </p:nvSpPr>
        <p:spPr>
          <a:xfrm>
            <a:off x="762000" y="1752601"/>
            <a:ext cx="10972800" cy="4525963"/>
          </a:xfrm>
          <a:prstGeom prst="rect">
            <a:avLst/>
          </a:prstGeom>
        </p:spPr>
        <p:txBody>
          <a:bodyPr>
            <a:normAutofit/>
          </a:bodyPr>
          <a:lstStyle/>
          <a:p>
            <a:r>
              <a:rPr lang="en-IN" dirty="0"/>
              <a:t>Welcome </a:t>
            </a:r>
          </a:p>
          <a:p>
            <a:r>
              <a:rPr lang="en-IN" dirty="0"/>
              <a:t>Login</a:t>
            </a:r>
          </a:p>
          <a:p>
            <a:r>
              <a:rPr lang="en-IN" dirty="0"/>
              <a:t>Signup</a:t>
            </a:r>
          </a:p>
          <a:p>
            <a:r>
              <a:rPr lang="en-IN" dirty="0"/>
              <a:t>Verification</a:t>
            </a:r>
          </a:p>
          <a:p>
            <a:r>
              <a:rPr lang="en-IN" dirty="0"/>
              <a:t>File transferring</a:t>
            </a:r>
          </a:p>
          <a:p>
            <a:endParaRPr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lstStyle>
            <a:lvl1pPr>
              <a:defRPr sz="3600">
                <a:latin typeface="Times New Roman"/>
                <a:ea typeface="Times New Roman"/>
                <a:cs typeface="Times New Roman"/>
                <a:sym typeface="Times New Roman"/>
              </a:defRPr>
            </a:lvl1pPr>
          </a:lstStyle>
          <a:p>
            <a:r>
              <a:rPr lang="en-IN" dirty="0"/>
              <a:t>Welcome Window</a:t>
            </a:r>
            <a:endParaRPr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799" t="6659" r="4157" b="11273"/>
          <a:stretch/>
        </p:blipFill>
        <p:spPr>
          <a:xfrm>
            <a:off x="2351963" y="1719616"/>
            <a:ext cx="7792873" cy="4084042"/>
          </a:xfrm>
          <a:prstGeom prst="rect">
            <a:avLst/>
          </a:prstGeom>
        </p:spPr>
      </p:pic>
    </p:spTree>
    <p:extLst>
      <p:ext uri="{BB962C8B-B14F-4D97-AF65-F5344CB8AC3E}">
        <p14:creationId xmlns:p14="http://schemas.microsoft.com/office/powerpoint/2010/main" val="28556315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lstStyle>
            <a:lvl1pPr>
              <a:defRPr sz="3600">
                <a:latin typeface="Times New Roman"/>
                <a:ea typeface="Times New Roman"/>
                <a:cs typeface="Times New Roman"/>
                <a:sym typeface="Times New Roman"/>
              </a:defRPr>
            </a:lvl1pPr>
          </a:lstStyle>
          <a:p>
            <a:r>
              <a:rPr lang="en-IN" dirty="0"/>
              <a:t>Login Window</a:t>
            </a:r>
            <a:endParaRPr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963" t="6250" r="4008" b="10685"/>
          <a:stretch/>
        </p:blipFill>
        <p:spPr>
          <a:xfrm>
            <a:off x="2420203" y="1570040"/>
            <a:ext cx="7656394" cy="4061919"/>
          </a:xfrm>
          <a:prstGeom prst="rect">
            <a:avLst/>
          </a:prstGeom>
        </p:spPr>
      </p:pic>
    </p:spTree>
    <p:extLst>
      <p:ext uri="{BB962C8B-B14F-4D97-AF65-F5344CB8AC3E}">
        <p14:creationId xmlns:p14="http://schemas.microsoft.com/office/powerpoint/2010/main" val="253763386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lstStyle>
            <a:lvl1pPr>
              <a:defRPr sz="3600">
                <a:latin typeface="Times New Roman"/>
                <a:ea typeface="Times New Roman"/>
                <a:cs typeface="Times New Roman"/>
                <a:sym typeface="Times New Roman"/>
              </a:defRPr>
            </a:lvl1pPr>
          </a:lstStyle>
          <a:p>
            <a:r>
              <a:rPr lang="en-IN" dirty="0"/>
              <a:t>Signup Window</a:t>
            </a:r>
            <a:endParaRPr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904" t="6050" r="4187" b="11940"/>
          <a:stretch/>
        </p:blipFill>
        <p:spPr>
          <a:xfrm>
            <a:off x="2570328" y="1705970"/>
            <a:ext cx="7356144" cy="3858223"/>
          </a:xfrm>
          <a:prstGeom prst="rect">
            <a:avLst/>
          </a:prstGeom>
        </p:spPr>
      </p:pic>
    </p:spTree>
    <p:extLst>
      <p:ext uri="{BB962C8B-B14F-4D97-AF65-F5344CB8AC3E}">
        <p14:creationId xmlns:p14="http://schemas.microsoft.com/office/powerpoint/2010/main" val="68583860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lstStyle>
            <a:lvl1pPr>
              <a:defRPr sz="3600">
                <a:latin typeface="Times New Roman"/>
                <a:ea typeface="Times New Roman"/>
                <a:cs typeface="Times New Roman"/>
                <a:sym typeface="Times New Roman"/>
              </a:defRPr>
            </a:lvl1pPr>
          </a:lstStyle>
          <a:p>
            <a:r>
              <a:rPr lang="en-IN" dirty="0"/>
              <a:t>Verification Window</a:t>
            </a:r>
            <a:endParaRPr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635" t="6202" r="4282" b="11221"/>
          <a:stretch/>
        </p:blipFill>
        <p:spPr>
          <a:xfrm>
            <a:off x="2529385" y="1842448"/>
            <a:ext cx="7438030" cy="3920461"/>
          </a:xfrm>
          <a:prstGeom prst="rect">
            <a:avLst/>
          </a:prstGeom>
        </p:spPr>
      </p:pic>
    </p:spTree>
    <p:extLst>
      <p:ext uri="{BB962C8B-B14F-4D97-AF65-F5344CB8AC3E}">
        <p14:creationId xmlns:p14="http://schemas.microsoft.com/office/powerpoint/2010/main" val="102574623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4C9A2-1B88-48FE-B12D-D76D5B7C669D}"/>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New Password Window</a:t>
            </a:r>
          </a:p>
        </p:txBody>
      </p:sp>
      <p:pic>
        <p:nvPicPr>
          <p:cNvPr id="5" name="Picture 4">
            <a:extLst>
              <a:ext uri="{FF2B5EF4-FFF2-40B4-BE49-F238E27FC236}">
                <a16:creationId xmlns:a16="http://schemas.microsoft.com/office/drawing/2014/main" id="{08CAE929-961D-4DFB-9B23-821319058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172" y="1748354"/>
            <a:ext cx="8081656" cy="4277727"/>
          </a:xfrm>
          <a:prstGeom prst="rect">
            <a:avLst/>
          </a:prstGeom>
        </p:spPr>
      </p:pic>
    </p:spTree>
    <p:extLst>
      <p:ext uri="{BB962C8B-B14F-4D97-AF65-F5344CB8AC3E}">
        <p14:creationId xmlns:p14="http://schemas.microsoft.com/office/powerpoint/2010/main" val="338049241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65973-02FE-4E53-812B-97E6713AC1D6}"/>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File Selection</a:t>
            </a:r>
          </a:p>
        </p:txBody>
      </p:sp>
      <p:pic>
        <p:nvPicPr>
          <p:cNvPr id="5" name="Picture 4">
            <a:extLst>
              <a:ext uri="{FF2B5EF4-FFF2-40B4-BE49-F238E27FC236}">
                <a16:creationId xmlns:a16="http://schemas.microsoft.com/office/drawing/2014/main" id="{46E9F630-2510-4326-923F-EA5CB903BE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135" y="1680006"/>
            <a:ext cx="8232530" cy="4299133"/>
          </a:xfrm>
          <a:prstGeom prst="rect">
            <a:avLst/>
          </a:prstGeom>
        </p:spPr>
      </p:pic>
    </p:spTree>
    <p:extLst>
      <p:ext uri="{BB962C8B-B14F-4D97-AF65-F5344CB8AC3E}">
        <p14:creationId xmlns:p14="http://schemas.microsoft.com/office/powerpoint/2010/main" val="292289475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lstStyle>
            <a:lvl1pPr>
              <a:defRPr sz="3600">
                <a:latin typeface="Times New Roman"/>
                <a:ea typeface="Times New Roman"/>
                <a:cs typeface="Times New Roman"/>
                <a:sym typeface="Times New Roman"/>
              </a:defRPr>
            </a:lvl1pPr>
          </a:lstStyle>
          <a:p>
            <a:r>
              <a:rPr lang="en-IN" dirty="0"/>
              <a:t>File Transferring Window</a:t>
            </a:r>
            <a:endParaRPr dirty="0"/>
          </a:p>
        </p:txBody>
      </p:sp>
      <p:pic>
        <p:nvPicPr>
          <p:cNvPr id="6" name="Picture 5">
            <a:extLst>
              <a:ext uri="{FF2B5EF4-FFF2-40B4-BE49-F238E27FC236}">
                <a16:creationId xmlns:a16="http://schemas.microsoft.com/office/drawing/2014/main" id="{C97FB440-DB20-42A9-AC14-50A3B1F52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257" y="1570040"/>
            <a:ext cx="8220285" cy="4287333"/>
          </a:xfrm>
          <a:prstGeom prst="rect">
            <a:avLst/>
          </a:prstGeom>
        </p:spPr>
      </p:pic>
    </p:spTree>
    <p:extLst>
      <p:ext uri="{BB962C8B-B14F-4D97-AF65-F5344CB8AC3E}">
        <p14:creationId xmlns:p14="http://schemas.microsoft.com/office/powerpoint/2010/main" val="268473748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lstStyle>
            <a:lvl1pPr>
              <a:defRPr sz="3600">
                <a:latin typeface="Times New Roman"/>
                <a:ea typeface="Times New Roman"/>
                <a:cs typeface="Times New Roman"/>
                <a:sym typeface="Times New Roman"/>
              </a:defRPr>
            </a:lvl1pPr>
          </a:lstStyle>
          <a:p>
            <a:r>
              <a:rPr lang="en-IN" dirty="0"/>
              <a:t>Server</a:t>
            </a:r>
            <a:endParaRPr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6577" t="23520" r="1509" b="9142"/>
          <a:stretch/>
        </p:blipFill>
        <p:spPr>
          <a:xfrm>
            <a:off x="2441812" y="1842447"/>
            <a:ext cx="7613176" cy="4007944"/>
          </a:xfrm>
          <a:prstGeom prst="rect">
            <a:avLst/>
          </a:prstGeom>
        </p:spPr>
      </p:pic>
    </p:spTree>
    <p:extLst>
      <p:ext uri="{BB962C8B-B14F-4D97-AF65-F5344CB8AC3E}">
        <p14:creationId xmlns:p14="http://schemas.microsoft.com/office/powerpoint/2010/main" val="109587315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prstGeom prst="rect">
            <a:avLst/>
          </a:prstGeom>
        </p:spPr>
        <p:txBody>
          <a:bodyPr/>
          <a:lstStyle>
            <a:lvl1pPr>
              <a:defRPr sz="3600">
                <a:latin typeface="Times New Roman"/>
                <a:ea typeface="Times New Roman"/>
                <a:cs typeface="Times New Roman"/>
                <a:sym typeface="Times New Roman"/>
              </a:defRPr>
            </a:lvl1pPr>
          </a:lstStyle>
          <a:p>
            <a:r>
              <a:rPr lang="en-IN" dirty="0"/>
              <a:t>File transfer completion</a:t>
            </a:r>
            <a:endParaRPr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73" t="29799" r="403" b="30555"/>
          <a:stretch/>
        </p:blipFill>
        <p:spPr>
          <a:xfrm>
            <a:off x="2169768" y="2101754"/>
            <a:ext cx="8157263" cy="2306473"/>
          </a:xfrm>
          <a:prstGeom prst="rect">
            <a:avLst/>
          </a:prstGeom>
        </p:spPr>
      </p:pic>
    </p:spTree>
    <p:extLst>
      <p:ext uri="{BB962C8B-B14F-4D97-AF65-F5344CB8AC3E}">
        <p14:creationId xmlns:p14="http://schemas.microsoft.com/office/powerpoint/2010/main" val="161547423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a:spLocks noGrp="1"/>
          </p:cNvSpPr>
          <p:nvPr>
            <p:ph type="title"/>
          </p:nvPr>
        </p:nvSpPr>
        <p:spPr>
          <a:xfrm>
            <a:off x="0" y="150125"/>
            <a:ext cx="12192000" cy="6707875"/>
          </a:xfrm>
          <a:prstGeom prst="rect">
            <a:avLst/>
          </a:prstGeom>
        </p:spPr>
        <p:txBody>
          <a:bodyPr>
            <a:normAutofit/>
          </a:bodyPr>
          <a:lstStyle/>
          <a:p>
            <a:pPr defTabSz="420613">
              <a:defRPr sz="3588" b="1" u="sng">
                <a:solidFill>
                  <a:srgbClr val="000000"/>
                </a:solidFill>
              </a:defRPr>
            </a:pPr>
            <a:r>
              <a:rPr lang="en-GB" sz="3588" b="1" u="sng" dirty="0"/>
              <a:t>Secure File Transfer using Sockets</a:t>
            </a:r>
            <a:br>
              <a:rPr lang="en-GB" sz="3588" b="1" u="sng" dirty="0"/>
            </a:br>
            <a:r>
              <a:rPr lang="en-US" dirty="0"/>
              <a:t>Project id- 8</a:t>
            </a:r>
            <a:br>
              <a:rPr dirty="0"/>
            </a:br>
            <a:br>
              <a:rPr dirty="0"/>
            </a:br>
            <a:r>
              <a:rPr sz="2300" b="0" u="none" dirty="0"/>
              <a:t>Submitted by:-</a:t>
            </a:r>
            <a:br>
              <a:rPr sz="2300" b="0" u="none" dirty="0"/>
            </a:br>
            <a:br>
              <a:rPr sz="2300" b="0" u="none" dirty="0"/>
            </a:br>
            <a:r>
              <a:rPr sz="2300" b="0" u="none" dirty="0"/>
              <a:t>Harshpreet Singh Sandhu (Enroll No. R134218065)</a:t>
            </a:r>
            <a:br>
              <a:rPr sz="2300" b="0" u="none" dirty="0"/>
            </a:br>
            <a:r>
              <a:rPr sz="2300" b="0" u="none" dirty="0"/>
              <a:t>Neelesh Kumar (Enroll. No. R134218102)</a:t>
            </a:r>
            <a:br>
              <a:rPr sz="2300" b="0" u="none" dirty="0"/>
            </a:br>
            <a:r>
              <a:rPr sz="2300" b="0" u="none" dirty="0"/>
              <a:t>Naman Sharma (Enroll. No. R134218099)</a:t>
            </a:r>
            <a:br>
              <a:rPr sz="2300" b="0" u="none" dirty="0"/>
            </a:br>
            <a:r>
              <a:rPr lang="en-IN" sz="2300" b="0" u="none" dirty="0"/>
              <a:t>Aarohi Mangal</a:t>
            </a:r>
            <a:r>
              <a:rPr sz="2300" b="0" u="none" dirty="0"/>
              <a:t> (Enroll. No. R1342180</a:t>
            </a:r>
            <a:r>
              <a:rPr lang="en-IN" sz="2300" b="0" u="none" dirty="0"/>
              <a:t>01</a:t>
            </a:r>
            <a:r>
              <a:rPr sz="2300" b="0" u="none" dirty="0"/>
              <a:t>)</a:t>
            </a:r>
            <a:br>
              <a:rPr sz="2300" b="0" u="none" dirty="0"/>
            </a:br>
            <a:br>
              <a:rPr sz="2300" b="0" u="none" dirty="0"/>
            </a:br>
            <a:r>
              <a:rPr sz="2944" u="none" dirty="0"/>
              <a:t> </a:t>
            </a:r>
            <a:r>
              <a:rPr sz="2484" u="none" dirty="0"/>
              <a:t>Under the guidance of</a:t>
            </a:r>
            <a:br>
              <a:rPr sz="2484" u="none" dirty="0"/>
            </a:br>
            <a:r>
              <a:rPr sz="2484" b="0" u="none" dirty="0"/>
              <a:t>Mr. Keshav Kaushik</a:t>
            </a:r>
            <a:br>
              <a:rPr sz="2484" b="0" u="none" dirty="0"/>
            </a:br>
            <a:r>
              <a:rPr sz="2484" b="0" u="none" dirty="0"/>
              <a:t>Department of Systemics</a:t>
            </a:r>
            <a:br>
              <a:rPr sz="2484" b="0" u="none" dirty="0"/>
            </a:br>
            <a:br>
              <a:rPr sz="2484" b="0" u="none" dirty="0"/>
            </a:br>
            <a:br>
              <a:rPr sz="2484" b="0" u="none" dirty="0"/>
            </a:br>
            <a:endParaRPr sz="2484" b="0" u="none"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B2F6F-E4B8-4AB6-BF5D-7ACDF2DF5660}"/>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VirusTotal Report</a:t>
            </a:r>
          </a:p>
        </p:txBody>
      </p:sp>
      <p:pic>
        <p:nvPicPr>
          <p:cNvPr id="5" name="Picture 4">
            <a:extLst>
              <a:ext uri="{FF2B5EF4-FFF2-40B4-BE49-F238E27FC236}">
                <a16:creationId xmlns:a16="http://schemas.microsoft.com/office/drawing/2014/main" id="{0E5FAC2A-30BF-4C8B-A95E-5401FC490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734" y="1570040"/>
            <a:ext cx="8350532" cy="4456086"/>
          </a:xfrm>
          <a:prstGeom prst="rect">
            <a:avLst/>
          </a:prstGeom>
        </p:spPr>
      </p:pic>
    </p:spTree>
    <p:extLst>
      <p:ext uri="{BB962C8B-B14F-4D97-AF65-F5344CB8AC3E}">
        <p14:creationId xmlns:p14="http://schemas.microsoft.com/office/powerpoint/2010/main" val="302341037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B34F88-C6EC-4EAE-8BCB-83B46D3F7D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074" y="459645"/>
            <a:ext cx="9940788" cy="5299318"/>
          </a:xfrm>
          <a:prstGeom prst="rect">
            <a:avLst/>
          </a:prstGeom>
        </p:spPr>
      </p:pic>
    </p:spTree>
    <p:extLst>
      <p:ext uri="{BB962C8B-B14F-4D97-AF65-F5344CB8AC3E}">
        <p14:creationId xmlns:p14="http://schemas.microsoft.com/office/powerpoint/2010/main" val="331936103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504615-7A8D-4D3A-B744-FB2BAC253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361" y="661806"/>
            <a:ext cx="9513277" cy="5059809"/>
          </a:xfrm>
          <a:prstGeom prst="rect">
            <a:avLst/>
          </a:prstGeom>
        </p:spPr>
      </p:pic>
    </p:spTree>
    <p:extLst>
      <p:ext uri="{BB962C8B-B14F-4D97-AF65-F5344CB8AC3E}">
        <p14:creationId xmlns:p14="http://schemas.microsoft.com/office/powerpoint/2010/main" val="355522234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txBox="1">
            <a:spLocks noGrp="1"/>
          </p:cNvSpPr>
          <p:nvPr>
            <p:ph type="title"/>
          </p:nvPr>
        </p:nvSpPr>
        <p:spPr>
          <a:prstGeom prst="rect">
            <a:avLst/>
          </a:prstGeom>
        </p:spPr>
        <p:txBody>
          <a:bodyPr/>
          <a:lstStyle>
            <a:lvl1pPr>
              <a:defRPr sz="3600" b="1">
                <a:latin typeface="Times New Roman"/>
                <a:ea typeface="Times New Roman"/>
                <a:cs typeface="Times New Roman"/>
                <a:sym typeface="Times New Roman"/>
              </a:defRPr>
            </a:lvl1pPr>
          </a:lstStyle>
          <a:p>
            <a:r>
              <a:rPr dirty="0"/>
              <a:t>PROBLEM STATEMENT</a:t>
            </a:r>
          </a:p>
        </p:txBody>
      </p:sp>
      <p:sp>
        <p:nvSpPr>
          <p:cNvPr id="66" name="Content Placeholder 3"/>
          <p:cNvSpPr txBox="1">
            <a:spLocks noGrp="1"/>
          </p:cNvSpPr>
          <p:nvPr>
            <p:ph type="body" idx="1"/>
          </p:nvPr>
        </p:nvSpPr>
        <p:spPr>
          <a:xfrm>
            <a:off x="762000" y="1752601"/>
            <a:ext cx="10972800" cy="4525963"/>
          </a:xfrm>
          <a:prstGeom prst="rect">
            <a:avLst/>
          </a:prstGeom>
        </p:spPr>
        <p:txBody>
          <a:bodyPr>
            <a:normAutofit/>
          </a:bodyPr>
          <a:lstStyle>
            <a:lvl1pPr marL="0" indent="0">
              <a:buSzTx/>
              <a:buNone/>
            </a:lvl1pPr>
          </a:lstStyle>
          <a:p>
            <a:r>
              <a:rPr lang="en-GB" dirty="0"/>
              <a:t>Creating a GUI-based Secure File Transfer System using Sockets in order to protect users’ privacy &amp; generating malware analysis report of the file.</a:t>
            </a:r>
            <a:endParaRPr lang="en-IN"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txBox="1">
            <a:spLocks noGrp="1"/>
          </p:cNvSpPr>
          <p:nvPr>
            <p:ph type="title"/>
          </p:nvPr>
        </p:nvSpPr>
        <p:spPr>
          <a:prstGeom prst="rect">
            <a:avLst/>
          </a:prstGeom>
        </p:spPr>
        <p:txBody>
          <a:bodyPr/>
          <a:lstStyle>
            <a:lvl1pPr>
              <a:defRPr sz="3600" b="1">
                <a:latin typeface="Times New Roman"/>
                <a:ea typeface="Times New Roman"/>
                <a:cs typeface="Times New Roman"/>
                <a:sym typeface="Times New Roman"/>
              </a:defRPr>
            </a:lvl1pPr>
          </a:lstStyle>
          <a:p>
            <a:r>
              <a:rPr dirty="0"/>
              <a:t>OBJECTIVES</a:t>
            </a:r>
          </a:p>
        </p:txBody>
      </p:sp>
      <p:sp>
        <p:nvSpPr>
          <p:cNvPr id="69" name="Content Placeholder 2"/>
          <p:cNvSpPr txBox="1">
            <a:spLocks noGrp="1"/>
          </p:cNvSpPr>
          <p:nvPr>
            <p:ph type="body" idx="1"/>
          </p:nvPr>
        </p:nvSpPr>
        <p:spPr>
          <a:xfrm>
            <a:off x="762000" y="1752601"/>
            <a:ext cx="10972800" cy="4525963"/>
          </a:xfrm>
          <a:prstGeom prst="rect">
            <a:avLst/>
          </a:prstGeom>
        </p:spPr>
        <p:txBody>
          <a:bodyPr>
            <a:normAutofit/>
          </a:bodyPr>
          <a:lstStyle/>
          <a:p>
            <a:r>
              <a:rPr lang="en-GB" sz="2800" dirty="0"/>
              <a:t>Display Welcome window including options like login/signup, Send/Receive file, generate malware report and track activity.</a:t>
            </a:r>
            <a:endParaRPr lang="en-IN" sz="2800" dirty="0"/>
          </a:p>
          <a:p>
            <a:pPr lvl="0"/>
            <a:r>
              <a:rPr lang="en-GB" sz="2800" dirty="0"/>
              <a:t>Forget password provision is also provided using real time OTP verification.</a:t>
            </a:r>
            <a:endParaRPr lang="en-IN" sz="2800" dirty="0"/>
          </a:p>
          <a:p>
            <a:pPr lvl="0"/>
            <a:r>
              <a:rPr lang="en-GB" sz="2800" dirty="0"/>
              <a:t>After Authenticating and Authorizing user, give privilege to download files.</a:t>
            </a:r>
            <a:endParaRPr lang="en-IN" sz="2800" dirty="0"/>
          </a:p>
          <a:p>
            <a:pPr lvl="0"/>
            <a:r>
              <a:rPr lang="en-GB" sz="2800" dirty="0"/>
              <a:t>Generate Malware Analysis report of the file</a:t>
            </a:r>
            <a:endParaRPr lang="en-IN" sz="2800" dirty="0"/>
          </a:p>
          <a:p>
            <a:pPr lvl="0"/>
            <a:r>
              <a:rPr lang="en-GB" sz="2800" dirty="0"/>
              <a:t>Record all the activities of the users for feasible database collection. </a:t>
            </a:r>
            <a:endParaRPr lang="en-IN" sz="2800"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p:cNvSpPr txBox="1">
            <a:spLocks noGrp="1"/>
          </p:cNvSpPr>
          <p:nvPr>
            <p:ph type="title"/>
          </p:nvPr>
        </p:nvSpPr>
        <p:spPr>
          <a:prstGeom prst="rect">
            <a:avLst/>
          </a:prstGeom>
        </p:spPr>
        <p:txBody>
          <a:bodyPr/>
          <a:lstStyle>
            <a:lvl1pPr>
              <a:defRPr sz="3600" b="1">
                <a:latin typeface="Times New Roman"/>
                <a:ea typeface="Times New Roman"/>
                <a:cs typeface="Times New Roman"/>
                <a:sym typeface="Times New Roman"/>
              </a:defRPr>
            </a:lvl1pPr>
          </a:lstStyle>
          <a:p>
            <a:r>
              <a:rPr dirty="0"/>
              <a:t>ABSTRACT</a:t>
            </a:r>
          </a:p>
        </p:txBody>
      </p:sp>
      <p:sp>
        <p:nvSpPr>
          <p:cNvPr id="72" name="Content Placeholder 2"/>
          <p:cNvSpPr txBox="1">
            <a:spLocks noGrp="1"/>
          </p:cNvSpPr>
          <p:nvPr>
            <p:ph type="body" idx="1"/>
          </p:nvPr>
        </p:nvSpPr>
        <p:spPr>
          <a:xfrm>
            <a:off x="762000" y="1752601"/>
            <a:ext cx="10972800" cy="4525963"/>
          </a:xfrm>
          <a:prstGeom prst="rect">
            <a:avLst/>
          </a:prstGeom>
        </p:spPr>
        <p:txBody>
          <a:bodyPr/>
          <a:lstStyle>
            <a:lvl1pPr marL="0" indent="0">
              <a:buSzTx/>
              <a:buNone/>
              <a:defRPr>
                <a:latin typeface="Times New Roman"/>
                <a:ea typeface="Times New Roman"/>
                <a:cs typeface="Times New Roman"/>
                <a:sym typeface="Times New Roman"/>
              </a:defRPr>
            </a:lvl1pPr>
          </a:lstStyle>
          <a:p>
            <a:r>
              <a:rPr lang="en-GB" dirty="0"/>
              <a:t>This project is on a GUI-based file transfer program by the use of sockets. As sockets provide security to the data by encrypting the link of communication between a web server and browser so that data will be free from man-in-the-middle attacks.</a:t>
            </a:r>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Google Shape;70;p10"/>
          <p:cNvSpPr txBox="1">
            <a:spLocks noGrp="1"/>
          </p:cNvSpPr>
          <p:nvPr>
            <p:ph type="title"/>
          </p:nvPr>
        </p:nvSpPr>
        <p:spPr>
          <a:xfrm>
            <a:off x="2743200" y="376225"/>
            <a:ext cx="6781800" cy="690576"/>
          </a:xfrm>
          <a:prstGeom prst="rect">
            <a:avLst/>
          </a:prstGeom>
        </p:spPr>
        <p:txBody>
          <a:bodyPr/>
          <a:lstStyle>
            <a:lvl1pPr indent="12700" algn="ctr">
              <a:defRPr sz="3600" b="1">
                <a:latin typeface="Times New Roman"/>
                <a:ea typeface="Times New Roman"/>
                <a:cs typeface="Times New Roman"/>
                <a:sym typeface="Times New Roman"/>
              </a:defRPr>
            </a:lvl1pPr>
          </a:lstStyle>
          <a:p>
            <a:r>
              <a:rPr lang="en-IN" dirty="0"/>
              <a:t>Authentication </a:t>
            </a:r>
            <a:r>
              <a:rPr dirty="0"/>
              <a:t>and </a:t>
            </a:r>
            <a:r>
              <a:rPr lang="en-IN" dirty="0"/>
              <a:t>Authorisation</a:t>
            </a:r>
            <a:endParaRPr dirty="0"/>
          </a:p>
        </p:txBody>
      </p:sp>
      <p:sp>
        <p:nvSpPr>
          <p:cNvPr id="75" name="Google Shape;71;p10"/>
          <p:cNvSpPr txBox="1">
            <a:spLocks noGrp="1"/>
          </p:cNvSpPr>
          <p:nvPr>
            <p:ph type="body" idx="1"/>
          </p:nvPr>
        </p:nvSpPr>
        <p:spPr>
          <a:xfrm>
            <a:off x="380999" y="1180267"/>
            <a:ext cx="11457307" cy="5601533"/>
          </a:xfrm>
          <a:prstGeom prst="rect">
            <a:avLst/>
          </a:prstGeom>
        </p:spPr>
        <p:txBody>
          <a:bodyPr/>
          <a:lstStyle/>
          <a:p>
            <a:pPr marL="0">
              <a:defRPr sz="2800">
                <a:solidFill>
                  <a:srgbClr val="000000"/>
                </a:solidFill>
                <a:latin typeface="Times New Roman"/>
                <a:ea typeface="Times New Roman"/>
                <a:cs typeface="Times New Roman"/>
                <a:sym typeface="Times New Roman"/>
              </a:defRPr>
            </a:pPr>
            <a:r>
              <a:rPr lang="en-IN" dirty="0"/>
              <a:t>Authentication </a:t>
            </a:r>
            <a:r>
              <a:rPr lang="en-US" b="0" dirty="0"/>
              <a:t>is the process that confirms a user’s identity and provides access to sensitive information.</a:t>
            </a:r>
            <a:r>
              <a:rPr b="0" dirty="0"/>
              <a:t>.</a:t>
            </a:r>
          </a:p>
          <a:p>
            <a:pPr marL="0">
              <a:defRPr sz="2800" b="0">
                <a:solidFill>
                  <a:srgbClr val="000000"/>
                </a:solidFill>
                <a:latin typeface="Times New Roman"/>
                <a:ea typeface="Times New Roman"/>
                <a:cs typeface="Times New Roman"/>
                <a:sym typeface="Times New Roman"/>
              </a:defRPr>
            </a:pPr>
            <a:endParaRPr b="0" dirty="0"/>
          </a:p>
          <a:p>
            <a:pPr marL="0">
              <a:defRPr sz="2800">
                <a:solidFill>
                  <a:srgbClr val="000000"/>
                </a:solidFill>
                <a:latin typeface="Times New Roman"/>
                <a:ea typeface="Times New Roman"/>
                <a:cs typeface="Times New Roman"/>
                <a:sym typeface="Times New Roman"/>
              </a:defRPr>
            </a:pPr>
            <a:r>
              <a:rPr lang="en-IN" dirty="0"/>
              <a:t>Authorisation </a:t>
            </a:r>
            <a:r>
              <a:rPr lang="en-US" b="0" dirty="0"/>
              <a:t>is the next step in the login process, which determines what a user is able to do and see on your website.</a:t>
            </a:r>
            <a:r>
              <a:rPr b="0" dirty="0"/>
              <a:t>.</a:t>
            </a:r>
          </a:p>
          <a:p>
            <a:pPr marL="0">
              <a:defRPr sz="2800">
                <a:solidFill>
                  <a:srgbClr val="000000"/>
                </a:solidFill>
                <a:latin typeface="Times New Roman"/>
                <a:ea typeface="Times New Roman"/>
                <a:cs typeface="Times New Roman"/>
                <a:sym typeface="Times New Roman"/>
              </a:defRPr>
            </a:pPr>
            <a:endParaRPr b="0" dirty="0"/>
          </a:p>
          <a:p>
            <a:pPr marL="0">
              <a:defRPr sz="2800">
                <a:solidFill>
                  <a:srgbClr val="000000"/>
                </a:solidFill>
                <a:latin typeface="Times New Roman"/>
                <a:ea typeface="Times New Roman"/>
                <a:cs typeface="Times New Roman"/>
                <a:sym typeface="Times New Roman"/>
              </a:defRPr>
            </a:pPr>
            <a:r>
              <a:rPr dirty="0"/>
              <a:t>It’s Need</a:t>
            </a:r>
            <a:endParaRPr b="0" dirty="0"/>
          </a:p>
          <a:p>
            <a:pPr marL="342900" indent="-342900">
              <a:buClr>
                <a:srgbClr val="000000"/>
              </a:buClr>
              <a:buSzPts val="2800"/>
              <a:buFont typeface="Helvetica"/>
              <a:buChar char="✔"/>
              <a:defRPr sz="2800" b="0">
                <a:solidFill>
                  <a:srgbClr val="000000"/>
                </a:solidFill>
                <a:latin typeface="Times New Roman"/>
                <a:ea typeface="Times New Roman"/>
                <a:cs typeface="Times New Roman"/>
                <a:sym typeface="Times New Roman"/>
              </a:defRPr>
            </a:pPr>
            <a:r>
              <a:rPr lang="en-US" sz="2800" b="0" dirty="0">
                <a:sym typeface="Times New Roman"/>
              </a:rPr>
              <a:t>Ensure users can access and modify only what they need to</a:t>
            </a:r>
            <a:r>
              <a:rPr dirty="0"/>
              <a:t>.</a:t>
            </a:r>
          </a:p>
          <a:p>
            <a:pPr marL="342900" indent="-342900">
              <a:buClr>
                <a:srgbClr val="000000"/>
              </a:buClr>
              <a:buSzPts val="2800"/>
              <a:buFont typeface="Helvetica"/>
              <a:buChar char="✔"/>
              <a:defRPr sz="2800" b="0">
                <a:solidFill>
                  <a:srgbClr val="000000"/>
                </a:solidFill>
                <a:latin typeface="Times New Roman"/>
                <a:ea typeface="Times New Roman"/>
                <a:cs typeface="Times New Roman"/>
                <a:sym typeface="Times New Roman"/>
              </a:defRPr>
            </a:pPr>
            <a:r>
              <a:rPr dirty="0"/>
              <a:t>Maintains </a:t>
            </a:r>
            <a:r>
              <a:rPr lang="en-IN" dirty="0"/>
              <a:t>user privileges</a:t>
            </a:r>
          </a:p>
          <a:p>
            <a:pPr marL="342900" indent="-342900">
              <a:buClr>
                <a:srgbClr val="000000"/>
              </a:buClr>
              <a:buSzPts val="2800"/>
              <a:buFont typeface="Helvetica"/>
              <a:buChar char="✔"/>
              <a:defRPr sz="2800" b="0">
                <a:solidFill>
                  <a:srgbClr val="000000"/>
                </a:solidFill>
                <a:latin typeface="Times New Roman"/>
                <a:ea typeface="Times New Roman"/>
                <a:cs typeface="Times New Roman"/>
                <a:sym typeface="Times New Roman"/>
              </a:defRPr>
            </a:pPr>
            <a:r>
              <a:rPr dirty="0"/>
              <a:t>Ensures privacy</a:t>
            </a:r>
          </a:p>
          <a:p>
            <a:pPr marL="342900" indent="-342900">
              <a:buClr>
                <a:srgbClr val="000000"/>
              </a:buClr>
              <a:buSzPts val="2800"/>
              <a:buFont typeface="Helvetica"/>
              <a:buChar char="✔"/>
              <a:defRPr sz="2800" b="0">
                <a:solidFill>
                  <a:srgbClr val="000000"/>
                </a:solidFill>
                <a:latin typeface="Times New Roman"/>
                <a:ea typeface="Times New Roman"/>
                <a:cs typeface="Times New Roman"/>
                <a:sym typeface="Times New Roman"/>
              </a:defRPr>
            </a:pPr>
            <a:r>
              <a:rPr dirty="0"/>
              <a:t>Protects data across devices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16;p14"/>
          <p:cNvSpPr txBox="1"/>
          <p:nvPr/>
        </p:nvSpPr>
        <p:spPr>
          <a:xfrm>
            <a:off x="465454" y="1754303"/>
            <a:ext cx="5554347" cy="39703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2400" b="1">
                <a:latin typeface="Times New Roman"/>
                <a:ea typeface="Times New Roman"/>
                <a:cs typeface="Times New Roman"/>
                <a:sym typeface="Times New Roman"/>
              </a:defRPr>
            </a:pPr>
            <a:r>
              <a:rPr lang="en-IN" dirty="0"/>
              <a:t>Socket Programming</a:t>
            </a:r>
            <a:r>
              <a:rPr dirty="0"/>
              <a:t>:</a:t>
            </a:r>
          </a:p>
          <a:p>
            <a:pPr>
              <a:defRPr sz="2600">
                <a:latin typeface="Times New Roman"/>
                <a:ea typeface="Times New Roman"/>
                <a:cs typeface="Times New Roman"/>
                <a:sym typeface="Times New Roman"/>
              </a:defRPr>
            </a:pPr>
            <a:r>
              <a:rPr lang="en-US" dirty="0"/>
              <a:t>A socket serves as an endpoint of a two-way communication link between two programs for sending and receiving data across the network. It provides security to the data by encrypting the link of communication between a web server and browser. In this way, the privacy of the users will not be hampered. </a:t>
            </a:r>
          </a:p>
          <a:p>
            <a:pPr>
              <a:defRPr sz="2600">
                <a:latin typeface="Times New Roman"/>
                <a:ea typeface="Times New Roman"/>
                <a:cs typeface="Times New Roman"/>
                <a:sym typeface="Times New Roman"/>
              </a:defRPr>
            </a:pPr>
            <a:endParaRPr lang="en-US" dirty="0"/>
          </a:p>
        </p:txBody>
      </p:sp>
      <p:sp>
        <p:nvSpPr>
          <p:cNvPr id="81" name="Google Shape;106;p13"/>
          <p:cNvSpPr txBox="1">
            <a:spLocks noGrp="1"/>
          </p:cNvSpPr>
          <p:nvPr>
            <p:ph type="title"/>
          </p:nvPr>
        </p:nvSpPr>
        <p:spPr>
          <a:xfrm>
            <a:off x="465454" y="542273"/>
            <a:ext cx="4267200" cy="690575"/>
          </a:xfrm>
          <a:prstGeom prst="rect">
            <a:avLst/>
          </a:prstGeom>
        </p:spPr>
        <p:txBody>
          <a:bodyPr>
            <a:normAutofit/>
          </a:bodyPr>
          <a:lstStyle/>
          <a:p>
            <a:pPr indent="12700">
              <a:defRPr sz="3600" b="1">
                <a:latin typeface="Times New Roman"/>
                <a:ea typeface="Times New Roman"/>
                <a:cs typeface="Times New Roman"/>
                <a:sym typeface="Times New Roman"/>
              </a:defRPr>
            </a:pPr>
            <a:r>
              <a:rPr lang="en-IN" sz="4000" dirty="0"/>
              <a:t>Technologies </a:t>
            </a:r>
            <a:r>
              <a:rPr sz="4400" dirty="0"/>
              <a:t>used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696" y="689085"/>
            <a:ext cx="5453207" cy="5358916"/>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ontent Placeholder 2"/>
          <p:cNvSpPr txBox="1">
            <a:spLocks noGrp="1"/>
          </p:cNvSpPr>
          <p:nvPr>
            <p:ph type="body" sz="half" idx="1"/>
          </p:nvPr>
        </p:nvSpPr>
        <p:spPr>
          <a:xfrm>
            <a:off x="764274" y="982636"/>
            <a:ext cx="10290412" cy="3875967"/>
          </a:xfrm>
          <a:prstGeom prst="rect">
            <a:avLst/>
          </a:prstGeom>
        </p:spPr>
        <p:txBody>
          <a:bodyPr>
            <a:normAutofit/>
          </a:bodyPr>
          <a:lstStyle/>
          <a:p>
            <a:pPr marL="0" indent="0">
              <a:spcBef>
                <a:spcPts val="600"/>
              </a:spcBef>
              <a:buSzTx/>
              <a:buNone/>
              <a:defRPr sz="2400" b="1"/>
            </a:pPr>
            <a:r>
              <a:rPr lang="en-IN" b="1" dirty="0">
                <a:latin typeface="Times New Roman" panose="02020603050405020304" pitchFamily="18" charset="0"/>
                <a:cs typeface="Times New Roman" panose="02020603050405020304" pitchFamily="18" charset="0"/>
              </a:rPr>
              <a:t>Twilio:</a:t>
            </a:r>
          </a:p>
          <a:p>
            <a:pPr marL="0" indent="0">
              <a:spcBef>
                <a:spcPts val="600"/>
              </a:spcBef>
              <a:buSzTx/>
              <a:buNone/>
              <a:defRPr sz="2400" b="1"/>
            </a:pPr>
            <a:r>
              <a:rPr lang="en-IN" sz="2400" b="0" dirty="0">
                <a:latin typeface="Times New Roman" panose="02020603050405020304" pitchFamily="18" charset="0"/>
                <a:cs typeface="Times New Roman" panose="02020603050405020304" pitchFamily="18" charset="0"/>
              </a:rPr>
              <a:t>It allows software developers to programmatically make and receive phone calls, send and receive text messages, and perform other communication functions using its web service APIs. </a:t>
            </a:r>
          </a:p>
          <a:p>
            <a:pPr marL="0" indent="0">
              <a:spcBef>
                <a:spcPts val="600"/>
              </a:spcBef>
              <a:buSzTx/>
              <a:buNone/>
              <a:defRPr sz="2400" b="1"/>
            </a:pPr>
            <a:endParaRPr lang="en-IN" sz="2400" b="0" dirty="0">
              <a:latin typeface="Times New Roman" panose="02020603050405020304" pitchFamily="18" charset="0"/>
              <a:cs typeface="Times New Roman" panose="02020603050405020304" pitchFamily="18" charset="0"/>
            </a:endParaRPr>
          </a:p>
          <a:p>
            <a:pPr marL="0" indent="0">
              <a:spcBef>
                <a:spcPts val="600"/>
              </a:spcBef>
              <a:buSzTx/>
              <a:buNone/>
              <a:defRPr sz="2400" b="1"/>
            </a:pPr>
            <a:r>
              <a:rPr lang="en-IN" sz="2400" b="1" dirty="0">
                <a:latin typeface="Times New Roman" panose="02020603050405020304" pitchFamily="18" charset="0"/>
                <a:cs typeface="Times New Roman" panose="02020603050405020304" pitchFamily="18" charset="0"/>
              </a:rPr>
              <a:t>Tkinter: </a:t>
            </a:r>
          </a:p>
          <a:p>
            <a:pPr marL="0" indent="0">
              <a:spcBef>
                <a:spcPts val="600"/>
              </a:spcBef>
              <a:buSzTx/>
              <a:buNone/>
              <a:defRPr sz="2400" b="1"/>
            </a:pPr>
            <a:r>
              <a:rPr lang="en-IN" sz="2400" b="0" dirty="0">
                <a:latin typeface="Times New Roman" panose="02020603050405020304" pitchFamily="18" charset="0"/>
                <a:cs typeface="Times New Roman" panose="02020603050405020304" pitchFamily="18" charset="0"/>
              </a:rPr>
              <a:t>It is the standard library for Python. Python when combined with Tkinter provides a fast and easy way to create object oriented interface to the GUI toolkit.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27040"/>
            <a:ext cx="10972800" cy="746668"/>
          </a:xfrm>
        </p:spPr>
        <p:txBody>
          <a:bodyPr/>
          <a:lstStyle/>
          <a:p>
            <a:r>
              <a:rPr lang="en-IN" sz="3600" b="1" dirty="0">
                <a:latin typeface="Times New Roman" panose="02020603050405020304" pitchFamily="18" charset="0"/>
                <a:cs typeface="Times New Roman" panose="02020603050405020304" pitchFamily="18" charset="0"/>
              </a:rPr>
              <a:t>Workflow</a:t>
            </a:r>
          </a:p>
        </p:txBody>
      </p:sp>
      <p:pic>
        <p:nvPicPr>
          <p:cNvPr id="1026" name="Picture 2" descr="Workflo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1957" y="1447211"/>
            <a:ext cx="9152885" cy="452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3015837"/>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189"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269</TotalTime>
  <Words>435</Words>
  <Application>Microsoft Office PowerPoint</Application>
  <PresentationFormat>Widescreen</PresentationFormat>
  <Paragraphs>46</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Courier New</vt:lpstr>
      <vt:lpstr>Helvetica</vt:lpstr>
      <vt:lpstr>Times New Roman</vt:lpstr>
      <vt:lpstr>Office Theme</vt:lpstr>
      <vt:lpstr>PowerPoint Presentation</vt:lpstr>
      <vt:lpstr>Secure File Transfer using Sockets Project id- 8  Submitted by:-  Harshpreet Singh Sandhu (Enroll No. R134218065) Neelesh Kumar (Enroll. No. R134218102) Naman Sharma (Enroll. No. R134218099) Aarohi Mangal (Enroll. No. R134218001)   Under the guidance of Mr. Keshav Kaushik Department of Systemics   </vt:lpstr>
      <vt:lpstr>PROBLEM STATEMENT</vt:lpstr>
      <vt:lpstr>OBJECTIVES</vt:lpstr>
      <vt:lpstr>ABSTRACT</vt:lpstr>
      <vt:lpstr>Authentication and Authorisation</vt:lpstr>
      <vt:lpstr>Technologies used</vt:lpstr>
      <vt:lpstr>PowerPoint Presentation</vt:lpstr>
      <vt:lpstr>Workflow</vt:lpstr>
      <vt:lpstr>Windows</vt:lpstr>
      <vt:lpstr>Welcome Window</vt:lpstr>
      <vt:lpstr>Login Window</vt:lpstr>
      <vt:lpstr>Signup Window</vt:lpstr>
      <vt:lpstr>Verification Window</vt:lpstr>
      <vt:lpstr>New Password Window</vt:lpstr>
      <vt:lpstr>File Selection</vt:lpstr>
      <vt:lpstr>File Transferring Window</vt:lpstr>
      <vt:lpstr>Server</vt:lpstr>
      <vt:lpstr>File transfer completion</vt:lpstr>
      <vt:lpstr>VirusTotal Report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neelesh gupta</cp:lastModifiedBy>
  <cp:revision>31</cp:revision>
  <dcterms:modified xsi:type="dcterms:W3CDTF">2021-05-10T18:25:20Z</dcterms:modified>
</cp:coreProperties>
</file>